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31" r:id="rId2"/>
    <p:sldId id="332" r:id="rId3"/>
    <p:sldId id="256" r:id="rId4"/>
    <p:sldId id="258" r:id="rId5"/>
    <p:sldId id="259" r:id="rId6"/>
    <p:sldId id="260" r:id="rId7"/>
    <p:sldId id="261" r:id="rId8"/>
    <p:sldId id="333" r:id="rId9"/>
    <p:sldId id="263" r:id="rId10"/>
    <p:sldId id="264" r:id="rId11"/>
    <p:sldId id="265" r:id="rId12"/>
    <p:sldId id="334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325" r:id="rId30"/>
    <p:sldId id="326" r:id="rId31"/>
    <p:sldId id="286" r:id="rId32"/>
    <p:sldId id="330" r:id="rId33"/>
    <p:sldId id="288" r:id="rId34"/>
    <p:sldId id="327" r:id="rId35"/>
    <p:sldId id="290" r:id="rId36"/>
    <p:sldId id="328" r:id="rId37"/>
    <p:sldId id="291" r:id="rId38"/>
    <p:sldId id="292" r:id="rId39"/>
    <p:sldId id="293" r:id="rId40"/>
    <p:sldId id="294" r:id="rId41"/>
    <p:sldId id="296" r:id="rId42"/>
    <p:sldId id="329" r:id="rId43"/>
    <p:sldId id="297" r:id="rId44"/>
    <p:sldId id="298" r:id="rId45"/>
    <p:sldId id="299" r:id="rId46"/>
    <p:sldId id="300" r:id="rId47"/>
    <p:sldId id="301" r:id="rId48"/>
    <p:sldId id="335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36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37" r:id="rId72"/>
    <p:sldId id="338" r:id="rId73"/>
    <p:sldId id="339" r:id="rId74"/>
    <p:sldId id="340" r:id="rId75"/>
    <p:sldId id="341" r:id="rId76"/>
    <p:sldId id="342" r:id="rId7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911" autoAdjust="0"/>
    <p:restoredTop sz="94660"/>
  </p:normalViewPr>
  <p:slideViewPr>
    <p:cSldViewPr>
      <p:cViewPr varScale="1">
        <p:scale>
          <a:sx n="102" d="100"/>
          <a:sy n="102" d="100"/>
        </p:scale>
        <p:origin x="241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229600" cy="3154680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7280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381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B0C87-36DC-4D44-9382-4541FAD12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"dither" with respect to analog -to-digital converters?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A7DD61-0A38-4296-88DC-2A67EF54CF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abnormal condition where the converter cannot settle on a value to represent the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small amount of noise added to the input signal to allow more precise representation of a signal over time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error caused by irregular quantization step size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method of decimation by randomly skipping samples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E8A04 ECLM Page (6 - 28)</a:t>
            </a:r>
          </a:p>
        </p:txBody>
      </p:sp>
    </p:spTree>
    <p:extLst>
      <p:ext uri="{BB962C8B-B14F-4D97-AF65-F5344CB8AC3E}">
        <p14:creationId xmlns:p14="http://schemas.microsoft.com/office/powerpoint/2010/main" val="292308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7E78D-6A49-445E-AB0D-C4DC5C411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benefit of making voltage measurements with a true-RMS calculating meter?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049169-190B-4CA3-8748-E41153D507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inverse Fourier transform can be used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signal’s RMS noise factor is also calculated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calculated RMS value can be converted directly into phasor form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RMS is measured for both sinusoidal and non-sinusoidal signals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E8A05 ECLM Page (7 - 2)</a:t>
            </a:r>
          </a:p>
        </p:txBody>
      </p:sp>
    </p:spTree>
    <p:extLst>
      <p:ext uri="{BB962C8B-B14F-4D97-AF65-F5344CB8AC3E}">
        <p14:creationId xmlns:p14="http://schemas.microsoft.com/office/powerpoint/2010/main" val="12972453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D060950-BA28-BF06-BF23-2AC5771D91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DFEB5-BD4C-32BD-C6C0-C7785482C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benefit of making voltage measurements with a true-RMS calculating meter?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665DE8-DF53-AB90-2545-FA79F46235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inverse Fourier transform can be used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signal’s RMS noise factor is also calculated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calculated RMS value can be converted directly into phasor form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RMS is measured for both sinusoidal and non-sinusoidal signals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E8A05 ECLM Page (7 - 2)</a:t>
            </a:r>
          </a:p>
        </p:txBody>
      </p:sp>
    </p:spTree>
    <p:extLst>
      <p:ext uri="{BB962C8B-B14F-4D97-AF65-F5344CB8AC3E}">
        <p14:creationId xmlns:p14="http://schemas.microsoft.com/office/powerpoint/2010/main" val="2735645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D1F8F-C528-4A69-A1CD-6DDD84288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approximate ratio of PEP-to-average power in an unprocessed single-sideband phone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C95812-112B-4D2A-9861-758CE96E7A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2.5 to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25 to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 to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13 to 1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E8A06 ECLM Page (7 - 3)</a:t>
            </a:r>
          </a:p>
        </p:txBody>
      </p:sp>
    </p:spTree>
    <p:extLst>
      <p:ext uri="{BB962C8B-B14F-4D97-AF65-F5344CB8AC3E}">
        <p14:creationId xmlns:p14="http://schemas.microsoft.com/office/powerpoint/2010/main" val="329500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C0BFC-E123-41B4-B397-81FE93837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approximate ratio of PEP-to-average power in an unprocessed single-sideband phone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ECFD9E-1C63-449D-9416-335943F89E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2.5 to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25 to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 to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13 to 1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 ) E8A06 ECLM Page (7 - 3)</a:t>
            </a:r>
          </a:p>
        </p:txBody>
      </p:sp>
    </p:spTree>
    <p:extLst>
      <p:ext uri="{BB962C8B-B14F-4D97-AF65-F5344CB8AC3E}">
        <p14:creationId xmlns:p14="http://schemas.microsoft.com/office/powerpoint/2010/main" val="40057349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1EF52-CB79-4CE8-BED3-DEDC78C58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determines the PEP-to-average power ratio of an unprocessed single-sideband phone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0B21A-AD7F-4037-B3D6-6FD277CA25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frequency of the modulating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Speech characteristics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degree of carrier suppression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Amplifier gain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E8A07 ECLM Page (7 - 3)</a:t>
            </a:r>
          </a:p>
        </p:txBody>
      </p:sp>
    </p:spTree>
    <p:extLst>
      <p:ext uri="{BB962C8B-B14F-4D97-AF65-F5344CB8AC3E}">
        <p14:creationId xmlns:p14="http://schemas.microsoft.com/office/powerpoint/2010/main" val="30941814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F4F4A-3054-43CB-873D-34BE2DB32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determines the PEP-to-average power ratio of an unprocessed single-sideband phone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661897-5318-45FB-8477-8478796E0F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frequency of the modulating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Speech characteristics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degree of carrier suppression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Amplifier gain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E8A07 ECLM Page (7 - 3)</a:t>
            </a:r>
          </a:p>
        </p:txBody>
      </p:sp>
    </p:spTree>
    <p:extLst>
      <p:ext uri="{BB962C8B-B14F-4D97-AF65-F5344CB8AC3E}">
        <p14:creationId xmlns:p14="http://schemas.microsoft.com/office/powerpoint/2010/main" val="23906284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D8788-7767-4BEC-AA11-F58F10E42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are direct or flash conversion analog-to-digital converters used for a software defined radio?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96559A-4733-41BB-9222-43984E0DF4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Very low power consumption decreases frequency drift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Immunity to out of sequence coding reduces spurious responses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Very high speed allows digitizing high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E8A08 ECLM Page (6 - 29)</a:t>
            </a:r>
          </a:p>
        </p:txBody>
      </p:sp>
    </p:spTree>
    <p:extLst>
      <p:ext uri="{BB962C8B-B14F-4D97-AF65-F5344CB8AC3E}">
        <p14:creationId xmlns:p14="http://schemas.microsoft.com/office/powerpoint/2010/main" val="9966683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EC11D-70E3-420C-ADCC-42E66A622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are direct or flash conversion analog-to-digital converters used for a software defined radio?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39A09B-F1D0-42A6-883C-204014EFDC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Very low power consumption decreases frequency drift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Immunity to out of sequence coding reduces spurious responses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Very high speed allows digitizing high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E8A08 ECLM Page (6 - 29)</a:t>
            </a:r>
          </a:p>
        </p:txBody>
      </p:sp>
    </p:spTree>
    <p:extLst>
      <p:ext uri="{BB962C8B-B14F-4D97-AF65-F5344CB8AC3E}">
        <p14:creationId xmlns:p14="http://schemas.microsoft.com/office/powerpoint/2010/main" val="31679292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CA0BC-6116-4772-9060-149E319B5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many different input levels can be encoded by an analog-to-digital converter with 8-bit resolution?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A11601-13D1-4C9E-BA92-F39DB1025B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8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8 multiplied by the gain of the input amplifier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256 divided by the gain of the input amplifier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256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E8A09 ECLM Page (6 - 27)</a:t>
            </a:r>
          </a:p>
        </p:txBody>
      </p:sp>
    </p:spTree>
    <p:extLst>
      <p:ext uri="{BB962C8B-B14F-4D97-AF65-F5344CB8AC3E}">
        <p14:creationId xmlns:p14="http://schemas.microsoft.com/office/powerpoint/2010/main" val="2109652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784A0-79AD-4591-93D2-F07FE07BF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many different input levels can be encoded by an analog-to-digital converter with 8-bit resolution?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9885D2-EBEF-49FF-8305-708ACAB6DD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8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8 multiplied by the gain of the input amplifier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256 divided by the gain of the input amplifier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256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E8A09 ECLM Page (6 - 27)</a:t>
            </a:r>
          </a:p>
        </p:txBody>
      </p:sp>
    </p:spTree>
    <p:extLst>
      <p:ext uri="{BB962C8B-B14F-4D97-AF65-F5344CB8AC3E}">
        <p14:creationId xmlns:p14="http://schemas.microsoft.com/office/powerpoint/2010/main" val="37950380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CC644-3976-4FB4-A2DC-A19322A08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a low-pass filter used at the output of a digital-to-analog converter?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0CBC5F-C473-4759-B84B-7613D68094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Lower the input bandwidth to increase the effective resolution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Improve accuracy by removing out-of-sequence codes from the input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Remove spurious sampling artifacts from the output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E8A10 ECLM Page (6 - 28)</a:t>
            </a:r>
          </a:p>
        </p:txBody>
      </p:sp>
    </p:spTree>
    <p:extLst>
      <p:ext uri="{BB962C8B-B14F-4D97-AF65-F5344CB8AC3E}">
        <p14:creationId xmlns:p14="http://schemas.microsoft.com/office/powerpoint/2010/main" val="18103356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C70F4-4E25-4CE3-8EA4-FC8D0BA28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purpose of a low-pass filter used at the output of a digital-to-analog converter?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0AC3C6-EAEC-4C99-8455-74C06E137A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Lower the input bandwidth to increase the effective resolution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Improve accuracy by removing out-of-sequence codes from the input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Remove spurious sampling artifacts from the output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E8A10 ECLM Page (6 - 28)</a:t>
            </a:r>
          </a:p>
        </p:txBody>
      </p:sp>
    </p:spTree>
    <p:extLst>
      <p:ext uri="{BB962C8B-B14F-4D97-AF65-F5344CB8AC3E}">
        <p14:creationId xmlns:p14="http://schemas.microsoft.com/office/powerpoint/2010/main" val="26821187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11E96-D722-407E-B5AB-EB9AB51AA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measure of the quality of an analog-to-digital converter?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53E7DB-48F7-4745-8E63-AF1764AB1D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Total harmonic distortion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Peak envelope power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Reciprocal mixing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Power factor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E8A11 ECLM Page (6 - 28)</a:t>
            </a:r>
          </a:p>
        </p:txBody>
      </p:sp>
    </p:spTree>
    <p:extLst>
      <p:ext uri="{BB962C8B-B14F-4D97-AF65-F5344CB8AC3E}">
        <p14:creationId xmlns:p14="http://schemas.microsoft.com/office/powerpoint/2010/main" val="35705164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39EEA-0C5A-4F4B-B332-45EF5527B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measure of the quality of an analog-to-digital converter?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D918AF-DB51-4FDD-B87D-97FC98A6E0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Total harmonic distortion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Peak envelope power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Reciprocal mixing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Power factor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E8A11 ECLM Page (6 - 28)</a:t>
            </a:r>
          </a:p>
        </p:txBody>
      </p:sp>
    </p:spTree>
    <p:extLst>
      <p:ext uri="{BB962C8B-B14F-4D97-AF65-F5344CB8AC3E}">
        <p14:creationId xmlns:p14="http://schemas.microsoft.com/office/powerpoint/2010/main" val="42718794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126F5-C22F-43F9-8F10-96F9491A5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modulation index of an FM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DA936C-F3C3-4DC3-8E7D-197238D4EF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ratio of frequency deviation to modulating signal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ratio of modulating signal amplitude to frequency deviation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type of modulation used by the transmitter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bandwidth of the transmitted signal divided by the modulating signal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E8B01 ECLM Page (8 - 3)</a:t>
            </a:r>
          </a:p>
        </p:txBody>
      </p:sp>
    </p:spTree>
    <p:extLst>
      <p:ext uri="{BB962C8B-B14F-4D97-AF65-F5344CB8AC3E}">
        <p14:creationId xmlns:p14="http://schemas.microsoft.com/office/powerpoint/2010/main" val="30939926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3F6EB-D237-45DA-A48F-0E7745A14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modulation index of an FM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E2951F-DE1B-4C04-9A71-6AFECB3764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ratio of frequency deviation to modulating signal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ratio of modulating signal amplitude to frequency deviation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type of modulation used by the transmitter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bandwidth of the transmitted signal divided by the modulating signal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E8B01 ECLM Page (8 - 3)</a:t>
            </a:r>
          </a:p>
        </p:txBody>
      </p:sp>
    </p:spTree>
    <p:extLst>
      <p:ext uri="{BB962C8B-B14F-4D97-AF65-F5344CB8AC3E}">
        <p14:creationId xmlns:p14="http://schemas.microsoft.com/office/powerpoint/2010/main" val="33591483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B14E4-F617-4DC0-B4CC-AC756EE20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the modulation index of a phase-modulated emission vary with RF carrier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BE04B2-44EF-4C60-9A15-4C6BCD5633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increases as the RF carrier frequency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decreases as the RF carrier frequency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varies with the square root of the RF carrier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does not depend on the RF carrier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E8B02 ECLM Page (8 - 4)</a:t>
            </a:r>
          </a:p>
        </p:txBody>
      </p:sp>
    </p:spTree>
    <p:extLst>
      <p:ext uri="{BB962C8B-B14F-4D97-AF65-F5344CB8AC3E}">
        <p14:creationId xmlns:p14="http://schemas.microsoft.com/office/powerpoint/2010/main" val="38228234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4146E-5816-405E-9123-70A97561D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the modulation index of a phase-modulated emission vary with RF carrier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BD0F4D-0627-43EB-921D-0F317B2397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increases as the RF carrier frequency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decreases as the RF carrier frequency increases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varies with the square root of the RF carrier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does not depend on the RF carrier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E8B02 ECLM Page (8 - 4)</a:t>
            </a:r>
          </a:p>
        </p:txBody>
      </p:sp>
    </p:spTree>
    <p:extLst>
      <p:ext uri="{BB962C8B-B14F-4D97-AF65-F5344CB8AC3E}">
        <p14:creationId xmlns:p14="http://schemas.microsoft.com/office/powerpoint/2010/main" val="40743594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8C545-5154-4EC7-BC20-239FF6140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modulation index of an FM phone signal having a maximum frequency deviation of 3000 Hz either side of the carrier frequency if the highest modulating frequency is 1000 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1BF5FF-7C73-4FC8-B7FA-4AD557A0E1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8100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0.3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6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0.6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E8B03 ECLM Page (8 - 4)</a:t>
            </a:r>
          </a:p>
        </p:txBody>
      </p:sp>
    </p:spTree>
    <p:extLst>
      <p:ext uri="{BB962C8B-B14F-4D97-AF65-F5344CB8AC3E}">
        <p14:creationId xmlns:p14="http://schemas.microsoft.com/office/powerpoint/2010/main" val="645937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C6BBA-F835-4D00-A8F1-E46B1F8CD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technique shows that a square wave is made up of a sine wave and its odd harmonics?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1D21C6-7AD5-48C1-A71E-11304AEA69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Fourier analysis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Vector analysis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Numerical analysis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Differential analysis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E8A01 ECLM Page (7 - 8)</a:t>
            </a:r>
          </a:p>
        </p:txBody>
      </p:sp>
    </p:spTree>
    <p:extLst>
      <p:ext uri="{BB962C8B-B14F-4D97-AF65-F5344CB8AC3E}">
        <p14:creationId xmlns:p14="http://schemas.microsoft.com/office/powerpoint/2010/main" val="1461572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8C545-5154-4EC7-BC20-239FF6140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modulation index of an FM phone signal having a maximum frequency deviation of 3000 Hz either side of the carrier frequency if the highest modulating frequency is 1000 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1BF5FF-7C73-4FC8-B7FA-4AD557A0E1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8100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0.3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6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0.6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E8B03 ECLM Page (8 - 4)</a:t>
            </a:r>
          </a:p>
        </p:txBody>
      </p:sp>
    </p:spTree>
    <p:extLst>
      <p:ext uri="{BB962C8B-B14F-4D97-AF65-F5344CB8AC3E}">
        <p14:creationId xmlns:p14="http://schemas.microsoft.com/office/powerpoint/2010/main" val="11613176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DCD59-5B46-42B7-8575-86F2361BD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modulation index of an FM-phone signal having a maximum carrier deviation of plus or minus 6 kHz when modulated with a 2-kHz modulating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F167FE-B1A2-4333-8059-284D6D40DA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810000"/>
            <a:ext cx="8229600" cy="22098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0.3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0.6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6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E8B04 ECLM Page (8 - 4)</a:t>
            </a:r>
          </a:p>
        </p:txBody>
      </p:sp>
    </p:spTree>
    <p:extLst>
      <p:ext uri="{BB962C8B-B14F-4D97-AF65-F5344CB8AC3E}">
        <p14:creationId xmlns:p14="http://schemas.microsoft.com/office/powerpoint/2010/main" val="22125671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DCD59-5B46-42B7-8575-86F2361BD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modulation index of an FM-phone signal having a maximum carrier deviation of plus or minus 6 kHz when modulated with a 2-kHz modulating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F167FE-B1A2-4333-8059-284D6D40DA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810000"/>
            <a:ext cx="8229600" cy="22098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0.3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0.6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6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E8B04 ECLM Page (8 - 4)</a:t>
            </a:r>
          </a:p>
        </p:txBody>
      </p:sp>
    </p:spTree>
    <p:extLst>
      <p:ext uri="{BB962C8B-B14F-4D97-AF65-F5344CB8AC3E}">
        <p14:creationId xmlns:p14="http://schemas.microsoft.com/office/powerpoint/2010/main" val="22389189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CD148-9161-4860-BEDB-4CE1C3CE8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deviation ratio of an FM-phone signal having a maximum frequency swing of plus-or-minus 5 kHz when the maximum modulation frequency is 3 kHz?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8C8859-C50F-458C-A545-BF23DA3B89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810000"/>
            <a:ext cx="8229600" cy="22098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6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0.167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0.6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1.67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E8B05 ECLM Page (8 - 3)</a:t>
            </a:r>
          </a:p>
        </p:txBody>
      </p:sp>
    </p:spTree>
    <p:extLst>
      <p:ext uri="{BB962C8B-B14F-4D97-AF65-F5344CB8AC3E}">
        <p14:creationId xmlns:p14="http://schemas.microsoft.com/office/powerpoint/2010/main" val="5162605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CD148-9161-4860-BEDB-4CE1C3CE8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deviation ratio of an FM-phone signal having a maximum frequency swing of plus-or-minus 5 kHz when the maximum modulation frequency is 3 kHz?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8C8859-C50F-458C-A545-BF23DA3B89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4843" y="3810000"/>
            <a:ext cx="8229600" cy="22098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6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0.167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0.6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1.67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E8B05 ECLM Page (8 - 3)</a:t>
            </a:r>
          </a:p>
        </p:txBody>
      </p:sp>
    </p:spTree>
    <p:extLst>
      <p:ext uri="{BB962C8B-B14F-4D97-AF65-F5344CB8AC3E}">
        <p14:creationId xmlns:p14="http://schemas.microsoft.com/office/powerpoint/2010/main" val="14447744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B3226-4D7C-43A4-AC02-50A20FDFA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deviation ratio of an FM-phone signal having a maximum frequency swing of plus or minus 7.5 kHz when the maximum modulation frequency is 3.5 kHz?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7A3132-24F2-489A-BE07-6643BF9401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7338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2.14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0.214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0.47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47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E8B06 ECLM Page (8 - 3)</a:t>
            </a:r>
          </a:p>
        </p:txBody>
      </p:sp>
    </p:spTree>
    <p:extLst>
      <p:ext uri="{BB962C8B-B14F-4D97-AF65-F5344CB8AC3E}">
        <p14:creationId xmlns:p14="http://schemas.microsoft.com/office/powerpoint/2010/main" val="26082828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B3226-4D7C-43A4-AC02-50A20FDFA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deviation ratio of an FM-phone signal having a maximum frequency swing of plus or minus 7.5 kHz when the maximum modulation frequency is 3.5 kHz?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7A3132-24F2-489A-BE07-6643BF9401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733800"/>
            <a:ext cx="8229600" cy="22860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2.14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0.214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0.47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47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E8B06 ECLM Page (8 - 3)</a:t>
            </a:r>
          </a:p>
        </p:txBody>
      </p:sp>
    </p:spTree>
    <p:extLst>
      <p:ext uri="{BB962C8B-B14F-4D97-AF65-F5344CB8AC3E}">
        <p14:creationId xmlns:p14="http://schemas.microsoft.com/office/powerpoint/2010/main" val="24905234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2F42E-E43D-44E5-996E-17EED916E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Orthogonal Frequency Division Multiplexing is a technique used for which type of amateur communication?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2C1460-ADA0-4D00-836D-58832D5A65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Digital modes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Extremely low-power contacts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OFDM signals are not allowed on amateur bands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E8B07 ECLM Page (8 - 14)</a:t>
            </a:r>
          </a:p>
        </p:txBody>
      </p:sp>
    </p:spTree>
    <p:extLst>
      <p:ext uri="{BB962C8B-B14F-4D97-AF65-F5344CB8AC3E}">
        <p14:creationId xmlns:p14="http://schemas.microsoft.com/office/powerpoint/2010/main" val="9836732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E36B6-77EF-4DA6-89B4-3BA1E60E7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Orthogonal Frequency Division Multiplexing is a technique used for which type of amateur communication?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D85C7F-15A8-4AA0-B2CA-EBD6165481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Digital modes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Extremely low-power contacts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OFDM signals are not allowed on amateur bands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E8B07 ECLM Page (8 - 14)</a:t>
            </a:r>
          </a:p>
        </p:txBody>
      </p:sp>
    </p:spTree>
    <p:extLst>
      <p:ext uri="{BB962C8B-B14F-4D97-AF65-F5344CB8AC3E}">
        <p14:creationId xmlns:p14="http://schemas.microsoft.com/office/powerpoint/2010/main" val="19361728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78D01-F758-4F7B-BE45-AA46C0C55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describes Orthogonal Frequency Division Multiplexing?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EB8AB-6BCE-45AA-BB17-E614705A4D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frequency modulation technique that uses non-harmonically related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bandwidth compression technique using Fourier transforms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digital mode for narrow-band, slow-speed transmissions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digital modulation technique using subcarriers at frequencies chosen to avoid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intersymbol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interference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E8B08 ECLM Page (8 - 14)</a:t>
            </a:r>
          </a:p>
        </p:txBody>
      </p:sp>
    </p:spTree>
    <p:extLst>
      <p:ext uri="{BB962C8B-B14F-4D97-AF65-F5344CB8AC3E}">
        <p14:creationId xmlns:p14="http://schemas.microsoft.com/office/powerpoint/2010/main" val="1280994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A3AC7-3D99-407E-A156-ADD52D503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technique shows that a square wave is made up of a sine wave and its odd harmonics?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6BE53F-467D-44B9-B7BA-518975FBC9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Fourier analysis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Vector analysis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Numerical analysis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Differential analysis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E8A01 ECLM Page (7 - 8)</a:t>
            </a:r>
          </a:p>
        </p:txBody>
      </p:sp>
    </p:spTree>
    <p:extLst>
      <p:ext uri="{BB962C8B-B14F-4D97-AF65-F5344CB8AC3E}">
        <p14:creationId xmlns:p14="http://schemas.microsoft.com/office/powerpoint/2010/main" val="14541920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C86F4-2797-486C-BF33-77FCDD99C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describes Orthogonal Frequency Division Multiplexing?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66A3EC-B7A5-4982-AB52-9FE759DE2E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frequency modulation technique that uses non-harmonically related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bandwidth compression technique using Fourier transforms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digital mode for narrow-band, slow-speed transmissions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digital modulation technique using subcarriers at frequencies chosen to avoid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intersymbol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interference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E8B08 ECLM Page (8 - 14)</a:t>
            </a:r>
          </a:p>
        </p:txBody>
      </p:sp>
    </p:spTree>
    <p:extLst>
      <p:ext uri="{BB962C8B-B14F-4D97-AF65-F5344CB8AC3E}">
        <p14:creationId xmlns:p14="http://schemas.microsoft.com/office/powerpoint/2010/main" val="15847341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4B229-0B6E-4A5C-89C1-3F41C6751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deviation ratio?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2C1A4F-15F5-4BE5-92FD-A3A3996691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745" y="27432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The ratio of the audio modulating frequency to the center carrier frequency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The ratio of the maximum carrier frequency deviation to the highest audio modulating frequency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The ratio of the carrier center frequency to the audio modulating frequency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The ratio of the highest audio modulating frequency to the average audio modulating frequency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E8B09 ECLM Page (8 - 3)</a:t>
            </a:r>
          </a:p>
        </p:txBody>
      </p:sp>
    </p:spTree>
    <p:extLst>
      <p:ext uri="{BB962C8B-B14F-4D97-AF65-F5344CB8AC3E}">
        <p14:creationId xmlns:p14="http://schemas.microsoft.com/office/powerpoint/2010/main" val="4403939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4B229-0B6E-4A5C-89C1-3F41C6751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deviation ratio?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2C1A4F-15F5-4BE5-92FD-A3A3996691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745" y="27432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The ratio of the audio modulating frequency to the center carrier frequency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The ratio of the maximum carrier frequency deviation to the highest audio modulating frequency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The ratio of the carrier center frequency to the audio modulating frequency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The ratio of the highest audio modulating frequency to the average audio modulating frequency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(B) E8B09 ECLM Page (8 - 3)</a:t>
            </a:r>
          </a:p>
        </p:txBody>
      </p:sp>
    </p:spTree>
    <p:extLst>
      <p:ext uri="{BB962C8B-B14F-4D97-AF65-F5344CB8AC3E}">
        <p14:creationId xmlns:p14="http://schemas.microsoft.com/office/powerpoint/2010/main" val="145797768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478C1-B339-4F43-9096-A648B66A7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frequency division multiplexing?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BF1FA3-D297-4C32-8B3F-059C0EB070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The transmitted signal jumps from band to band at a predetermined rate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Dividing the transmitted signal into separate frequency bands that each carry a different data stream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The transmitted signal is divided into packets of information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Two or more information streams are merged into a digital combiner, which then pulse position modulates the transmitter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E8B10 ECLM Page (8 - 5)</a:t>
            </a:r>
          </a:p>
        </p:txBody>
      </p:sp>
    </p:spTree>
    <p:extLst>
      <p:ext uri="{BB962C8B-B14F-4D97-AF65-F5344CB8AC3E}">
        <p14:creationId xmlns:p14="http://schemas.microsoft.com/office/powerpoint/2010/main" val="14524985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8040B-7C14-49D1-AB65-45E75CA4B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frequency division multiplexing?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D23A69-A960-4219-8D53-D5BC8E5F25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The transmitted signal jumps from band to band at a predetermined rate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Dividing the transmitted signal into separate frequency bands that each carry a different data stream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The transmitted signal is divided into packets of information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Two or more information streams are merged into a digital combiner, which then pulse position modulates the transmitter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(B) E8B10 ECLM Page (8 - 5)</a:t>
            </a:r>
          </a:p>
        </p:txBody>
      </p:sp>
    </p:spTree>
    <p:extLst>
      <p:ext uri="{BB962C8B-B14F-4D97-AF65-F5344CB8AC3E}">
        <p14:creationId xmlns:p14="http://schemas.microsoft.com/office/powerpoint/2010/main" val="19102635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EFF59-23C3-4959-AA17-17C345545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digital time division multiplexing?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BD3B99-DB74-4275-A320-FF32BC4F8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Two or more data streams are assigned to discrete sub-carriers on an FM transmitter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Two or more signals are arranged to share discrete time slots of a data transmission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Two or more data streams share the same channel by transmitting time of transmission as the sub-carrier 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Two or more signals are quadrature modulated to increase bandwidth efficiency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E8B11 ECLM Page (8 - 5)</a:t>
            </a:r>
          </a:p>
        </p:txBody>
      </p:sp>
    </p:spTree>
    <p:extLst>
      <p:ext uri="{BB962C8B-B14F-4D97-AF65-F5344CB8AC3E}">
        <p14:creationId xmlns:p14="http://schemas.microsoft.com/office/powerpoint/2010/main" val="26062015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35DED-BF24-406F-809E-79979A96C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digital time division multiplexing?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8C2254-324A-4CD8-B4A1-D9508FD6E3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31546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Two or more data streams are assigned to discrete sub-carriers on an FM transmitter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Two or more signals are arranged to share discrete time slots of a data transmission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Two or more data streams share the same channel by transmitting time of transmission as the sub-carrier 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Two or more signals are quadrature modulated to increase bandwidth efficiency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(B) E8B11 ECLM Page (8 - 5)</a:t>
            </a:r>
          </a:p>
        </p:txBody>
      </p:sp>
    </p:spTree>
    <p:extLst>
      <p:ext uri="{BB962C8B-B14F-4D97-AF65-F5344CB8AC3E}">
        <p14:creationId xmlns:p14="http://schemas.microsoft.com/office/powerpoint/2010/main" val="39934222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9BB49-4EF9-4048-B57A-E68E87CED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554480"/>
            <a:ext cx="8382000" cy="10972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Quadrature Amplitude Modulation or QAM?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ECC416-A119-4754-AEA6-EEFD1A4898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286000"/>
            <a:ext cx="8229600" cy="36880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A technique for digital data compression used in digital television which removes redundancy in the data by comparing bit amplitudes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Transmission of data by modulating the amplitude of two carriers of the same frequency but 90 degrees out of phase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A method of performing single sideband modulation by shifting the phase of the carrier and modulation components of the signal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A technique for analog modulation of television video signals using phase modulation and compression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E8C01 ECLM Page (8 - 17)</a:t>
            </a:r>
          </a:p>
        </p:txBody>
      </p:sp>
    </p:spTree>
    <p:extLst>
      <p:ext uri="{BB962C8B-B14F-4D97-AF65-F5344CB8AC3E}">
        <p14:creationId xmlns:p14="http://schemas.microsoft.com/office/powerpoint/2010/main" val="157207156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9E3C546-C115-E95C-05F9-A11FC92443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42E4F-4B54-1C19-E294-731F6AF68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554480"/>
            <a:ext cx="8382000" cy="10972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Quadrature Amplitude Modulation or QAM?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0B3255-5806-E5D5-C0F7-996735B23F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286000"/>
            <a:ext cx="8229600" cy="3688080"/>
          </a:xfrm>
        </p:spPr>
        <p:txBody>
          <a:bodyPr/>
          <a:lstStyle/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A. A technique for digital data compression used in digital television which removes redundancy in the data by comparing bit amplitudes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B. Transmission of data by modulating the amplitude of two carriers of the same frequency but 90 degrees out of phase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C. A method of performing single sideband modulation by shifting the phase of the carrier and modulation components of the signal</a:t>
            </a:r>
          </a:p>
          <a:p>
            <a:r>
              <a:rPr lang="en-US" sz="2300" b="0" i="0" u="none" strike="noStrike" baseline="0" dirty="0">
                <a:latin typeface="Calibri" panose="020F0502020204030204" pitchFamily="34" charset="0"/>
              </a:rPr>
              <a:t>D. A technique for analog modulation of television video signals using phase modulation and compression</a:t>
            </a:r>
          </a:p>
          <a:p>
            <a:r>
              <a:rPr lang="pt-BR" sz="2300" b="0" i="0" u="none" strike="noStrike" baseline="0" dirty="0">
                <a:latin typeface="Calibri" panose="020F0502020204030204" pitchFamily="34" charset="0"/>
              </a:rPr>
              <a:t>(B) E8C01 ECLM Page (8 - 17)</a:t>
            </a:r>
          </a:p>
        </p:txBody>
      </p:sp>
    </p:spTree>
    <p:extLst>
      <p:ext uri="{BB962C8B-B14F-4D97-AF65-F5344CB8AC3E}">
        <p14:creationId xmlns:p14="http://schemas.microsoft.com/office/powerpoint/2010/main" val="27125357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777C1-28B2-4738-AC75-B696676E2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definition of symbol rate in a digital transmission?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264DBE-F536-45E0-A2B9-E364260D93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number of control characters in a message packet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duration of each bit in a message sent over the air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rate at which the waveform changes to convey information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number of characters carried per second by the station-to-station link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E8C02 ECLM Page (8 - 5)</a:t>
            </a:r>
          </a:p>
        </p:txBody>
      </p:sp>
    </p:spTree>
    <p:extLst>
      <p:ext uri="{BB962C8B-B14F-4D97-AF65-F5344CB8AC3E}">
        <p14:creationId xmlns:p14="http://schemas.microsoft.com/office/powerpoint/2010/main" val="963599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8CAE4-67B9-4F99-B4B5-B2C9632B8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type of analog-to-digital conversion?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CBBBC3-711C-488B-BB21-2F67172C54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Successive approximation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Harmonic regeneration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Level shifting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Phase reversal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E8A02 ECLM Page (6 - 30)</a:t>
            </a:r>
          </a:p>
        </p:txBody>
      </p:sp>
    </p:spTree>
    <p:extLst>
      <p:ext uri="{BB962C8B-B14F-4D97-AF65-F5344CB8AC3E}">
        <p14:creationId xmlns:p14="http://schemas.microsoft.com/office/powerpoint/2010/main" val="259631726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06D60-1DA9-472B-A2A5-5947E4CDB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definition of symbol rate in a digital transmission?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86AE0C-44A5-42CA-AB9F-A61D6CB7E9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number of control characters in a message packet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duration of each bit in a message sent over the air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rate at which the waveform changes to convey information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number of characters carried per second by the station-to-station link 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E8C02 ECLM Page (8 - 5)</a:t>
            </a:r>
          </a:p>
        </p:txBody>
      </p:sp>
    </p:spTree>
    <p:extLst>
      <p:ext uri="{BB962C8B-B14F-4D97-AF65-F5344CB8AC3E}">
        <p14:creationId xmlns:p14="http://schemas.microsoft.com/office/powerpoint/2010/main" val="107113773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43111-7B63-4618-B5E8-56318324C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should phase-shifting of a PSK signal be done at the zero crossing of the RF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624F25-128F-406E-80BB-D9DD05828E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minimize bandwidth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simplify modulation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improve carrier suppression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E8C03 ECLM Page (8 - 11)</a:t>
            </a:r>
          </a:p>
        </p:txBody>
      </p:sp>
    </p:spTree>
    <p:extLst>
      <p:ext uri="{BB962C8B-B14F-4D97-AF65-F5344CB8AC3E}">
        <p14:creationId xmlns:p14="http://schemas.microsoft.com/office/powerpoint/2010/main" val="8095630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A3919-4103-41E2-B29E-9E826F383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Why should phase-shifting of a PSK signal be done at the zero crossing of the RF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F380D6-F8DA-4721-BAB0-A1E7626564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To minimize bandwidth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 simplify modulation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To improve carrier suppression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 ) E8C03 ECLM Page (8 - 11)</a:t>
            </a:r>
          </a:p>
        </p:txBody>
      </p:sp>
    </p:spTree>
    <p:extLst>
      <p:ext uri="{BB962C8B-B14F-4D97-AF65-F5344CB8AC3E}">
        <p14:creationId xmlns:p14="http://schemas.microsoft.com/office/powerpoint/2010/main" val="324784007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2D347-7C91-4EA6-BECE-DF3A5AC2E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technique minimizes the bandwidth of a PSK31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5B561B-B945-4382-91C5-DD2B19D53A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Zero-sum character encoding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Reed-Solomon character encoding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Use of sinusoidal data pulses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Use of trapezoidal data pulses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E8C04 ECLM Page (8 - 11)</a:t>
            </a:r>
          </a:p>
        </p:txBody>
      </p:sp>
    </p:spTree>
    <p:extLst>
      <p:ext uri="{BB962C8B-B14F-4D97-AF65-F5344CB8AC3E}">
        <p14:creationId xmlns:p14="http://schemas.microsoft.com/office/powerpoint/2010/main" val="265273088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444B1-BC0B-448F-88BB-EB0425C85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technique minimizes the bandwidth of a PSK31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2712BA-5527-44D4-81FC-8F3C48EEDA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Zero-sum character encoding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Reed-Solomon character encoding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Use of sinusoidal data pulses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Use of trapezoidal data pulses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E8C04 ECLM Page (8 - 11)</a:t>
            </a:r>
          </a:p>
        </p:txBody>
      </p:sp>
    </p:spTree>
    <p:extLst>
      <p:ext uri="{BB962C8B-B14F-4D97-AF65-F5344CB8AC3E}">
        <p14:creationId xmlns:p14="http://schemas.microsoft.com/office/powerpoint/2010/main" val="177540551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4B127-1B24-4BD2-A4ED-8374C2EDF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approximate  bandwidth of a 13-WPM International Morse Code transmission?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F2BD3B-9F66-43D3-AA81-73648E8FA7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13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26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52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104 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E8C05 ECLM Page (8 - 9)</a:t>
            </a:r>
          </a:p>
        </p:txBody>
      </p:sp>
    </p:spTree>
    <p:extLst>
      <p:ext uri="{BB962C8B-B14F-4D97-AF65-F5344CB8AC3E}">
        <p14:creationId xmlns:p14="http://schemas.microsoft.com/office/powerpoint/2010/main" val="166885718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DA374-2AB0-4124-BD4B-B214C2CE5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approximate  bandwidth of a 13-WPM International Morse Code transmission?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A4FD38-24FE-49FC-880F-678064C41E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13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26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52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104 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E8C05 ECLM Page (8 - 9)</a:t>
            </a:r>
          </a:p>
        </p:txBody>
      </p:sp>
    </p:spTree>
    <p:extLst>
      <p:ext uri="{BB962C8B-B14F-4D97-AF65-F5344CB8AC3E}">
        <p14:creationId xmlns:p14="http://schemas.microsoft.com/office/powerpoint/2010/main" val="326246299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9EA61-DE51-4500-AC5D-17E334988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bandwidth of an FT8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FDEA11-E7F5-4ED7-BDE9-D5C27B8131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10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50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600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2.4 kHz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E8C06 ECLM Page (8 - 10)</a:t>
            </a:r>
          </a:p>
        </p:txBody>
      </p:sp>
    </p:spTree>
    <p:extLst>
      <p:ext uri="{BB962C8B-B14F-4D97-AF65-F5344CB8AC3E}">
        <p14:creationId xmlns:p14="http://schemas.microsoft.com/office/powerpoint/2010/main" val="182026130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2D4BD66-D4B2-BAA4-E9F0-9CAEFFA38D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905D2-420C-D410-0D77-C9578218E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bandwidth of an FT8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0354E2-BD02-CD86-C910-C213116041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10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50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600 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2.4 kHz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E8C06 ECLM Page (8 - 10)</a:t>
            </a:r>
          </a:p>
        </p:txBody>
      </p:sp>
    </p:spTree>
    <p:extLst>
      <p:ext uri="{BB962C8B-B14F-4D97-AF65-F5344CB8AC3E}">
        <p14:creationId xmlns:p14="http://schemas.microsoft.com/office/powerpoint/2010/main" val="162355706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EB888-41B9-4C5E-9E2B-88CBEA34C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bandwidth of a 4800-Hz frequency shift, 9600-baud ASCII FM transmission?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8A1FD8-A4FC-4545-A25F-0854460A10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15.36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9.6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4.8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5.76 kHz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E8C07 ECLM Page (8 - 10)</a:t>
            </a:r>
          </a:p>
        </p:txBody>
      </p:sp>
    </p:spTree>
    <p:extLst>
      <p:ext uri="{BB962C8B-B14F-4D97-AF65-F5344CB8AC3E}">
        <p14:creationId xmlns:p14="http://schemas.microsoft.com/office/powerpoint/2010/main" val="2814724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3934E-282C-4FBC-B999-665B1D601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type of analog-to-digital conversion?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1F0898-4A14-4608-A44D-43703B0DA5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Successive approximation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Harmonic regeneration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Level shifting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Phase reversal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E8A02 ECLM Page (6 - 30)</a:t>
            </a:r>
          </a:p>
        </p:txBody>
      </p:sp>
    </p:spTree>
    <p:extLst>
      <p:ext uri="{BB962C8B-B14F-4D97-AF65-F5344CB8AC3E}">
        <p14:creationId xmlns:p14="http://schemas.microsoft.com/office/powerpoint/2010/main" val="372159358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36806-5796-4FB9-A276-682B71046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bandwidth of a 4800-Hz frequency shift, 9600-baud ASCII FM transmission?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7202E1-13C0-494A-9B11-1218069FDA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15.36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9.6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4.8 kHz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5.76 kHz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 ) E8C07 ECLM Page (8 - 10)</a:t>
            </a:r>
          </a:p>
        </p:txBody>
      </p:sp>
    </p:spTree>
    <p:extLst>
      <p:ext uri="{BB962C8B-B14F-4D97-AF65-F5344CB8AC3E}">
        <p14:creationId xmlns:p14="http://schemas.microsoft.com/office/powerpoint/2010/main" val="180752248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D8337-CBFB-4AE9-893F-A1E60908E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ARQ accomplish error correction?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5B7EEE-CEA8-44C1-AFFC-E5C00F58BC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Special binary codes provide automatic correction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Special polynomial codes provide automatic correction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If errors are detected, redundant data is substituted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If errors are detected, a retransmission is requested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E8C08 ECLM Page (8 - 17)</a:t>
            </a:r>
          </a:p>
        </p:txBody>
      </p:sp>
    </p:spTree>
    <p:extLst>
      <p:ext uri="{BB962C8B-B14F-4D97-AF65-F5344CB8AC3E}">
        <p14:creationId xmlns:p14="http://schemas.microsoft.com/office/powerpoint/2010/main" val="9976383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BCDA8-7A4B-4174-B452-EDC0E5919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ARQ accomplish error correction?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C608A7-9E1B-4ECC-9A9C-C9A5203714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Special binary codes provide automatic correction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Special polynomial codes provide automatic correction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If errors are detected, redundant data is substituted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If errors are detected, a retransmission is requested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E8C08 ECLM Page (8 - 17)</a:t>
            </a:r>
          </a:p>
        </p:txBody>
      </p:sp>
    </p:spTree>
    <p:extLst>
      <p:ext uri="{BB962C8B-B14F-4D97-AF65-F5344CB8AC3E}">
        <p14:creationId xmlns:p14="http://schemas.microsoft.com/office/powerpoint/2010/main" val="271652733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D57BF-FA87-41DA-99D4-10A759BCA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digital code allows only one bit to change between sequential code values?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A003AF-8C44-4543-A47B-5573F9257D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Binary Coded Decimal Code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Extended Binary Coded Decimal Interchange Code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Excess 3 code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Gray code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E8C09 ECLM Page (8 - 8)</a:t>
            </a:r>
          </a:p>
        </p:txBody>
      </p:sp>
    </p:spTree>
    <p:extLst>
      <p:ext uri="{BB962C8B-B14F-4D97-AF65-F5344CB8AC3E}">
        <p14:creationId xmlns:p14="http://schemas.microsoft.com/office/powerpoint/2010/main" val="296964599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4FBEB-0D62-400C-BED9-6D87AA734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digital code allows only one bit to change between sequential code values?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AE370D-5B76-4BD8-976E-9A23C8C42D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Binary Coded Decimal Code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Extended Binary Coded Decimal Interchange Code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Excess 3 code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Gray code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E8C09 ECLM Page (8 - 8)</a:t>
            </a:r>
          </a:p>
        </p:txBody>
      </p:sp>
    </p:spTree>
    <p:extLst>
      <p:ext uri="{BB962C8B-B14F-4D97-AF65-F5344CB8AC3E}">
        <p14:creationId xmlns:p14="http://schemas.microsoft.com/office/powerpoint/2010/main" val="32532076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408C5-D58A-499F-9407-CF7EA058F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may data rate be increased without increasing bandwidth?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8ACC9B-FEDE-466C-8655-C4925F12E3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is impossible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Increasing analog-to-digital conversion resolution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Using a more efficient digital code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Using forward error correction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E8C10 ECLM Page (8 - 6)</a:t>
            </a:r>
          </a:p>
        </p:txBody>
      </p:sp>
    </p:spTree>
    <p:extLst>
      <p:ext uri="{BB962C8B-B14F-4D97-AF65-F5344CB8AC3E}">
        <p14:creationId xmlns:p14="http://schemas.microsoft.com/office/powerpoint/2010/main" val="378209425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ED9B1-5C07-44D8-883C-9235560C1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may data rate be increased without increasing bandwidth?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67AF3B-A91C-4613-B37C-4D7DD45178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is impossible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Increasing analog-to-digital conversion resolution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Using a more efficient digital code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Using forward error correction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E8C10 ECLM Page (8 - 6)</a:t>
            </a:r>
          </a:p>
        </p:txBody>
      </p:sp>
    </p:spTree>
    <p:extLst>
      <p:ext uri="{BB962C8B-B14F-4D97-AF65-F5344CB8AC3E}">
        <p14:creationId xmlns:p14="http://schemas.microsoft.com/office/powerpoint/2010/main" val="218449501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E6A75-05C9-4FF6-94CA-9C4CBEA4A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relationship between symbol rate and baud?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55E084-F354-4807-B40C-4BDEB61D45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They are the same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Baud is twice the symbol rate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Baud rate is half the symbol rate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relationship depends on the specific code used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E8C11 ECLM Page (8 - 5)</a:t>
            </a:r>
          </a:p>
        </p:txBody>
      </p:sp>
    </p:spTree>
    <p:extLst>
      <p:ext uri="{BB962C8B-B14F-4D97-AF65-F5344CB8AC3E}">
        <p14:creationId xmlns:p14="http://schemas.microsoft.com/office/powerpoint/2010/main" val="154873622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545EF-2362-45C9-B3BD-1AC18B96D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relationship between symbol rate and baud?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E609EA-D40B-4A36-ACE0-538EC8BDB4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They are the same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Baud is twice the symbol rate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Baud rate is half the symbol rate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relationship depends on the specific code used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E8C11 ECLM Page (8 - 5)</a:t>
            </a:r>
          </a:p>
        </p:txBody>
      </p:sp>
    </p:spTree>
    <p:extLst>
      <p:ext uri="{BB962C8B-B14F-4D97-AF65-F5344CB8AC3E}">
        <p14:creationId xmlns:p14="http://schemas.microsoft.com/office/powerpoint/2010/main" val="411167077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C019C-5EC2-4783-AD00-D12F56500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factors affect the bandwidth of a transmitted CW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50D7C2-8809-4BA1-A905-85E2FF02ED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IF bandwidth and Q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Modulation index and output power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Keying speed and shape factor (rise and fall time)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E8C12 ECLM Page (8 - 9)</a:t>
            </a:r>
          </a:p>
        </p:txBody>
      </p:sp>
    </p:spTree>
    <p:extLst>
      <p:ext uri="{BB962C8B-B14F-4D97-AF65-F5344CB8AC3E}">
        <p14:creationId xmlns:p14="http://schemas.microsoft.com/office/powerpoint/2010/main" val="1894917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483C2-A699-48CF-9CB4-6EDB6AD9F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describes a signal in the time domain?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33E7FB-C31F-41C5-B8FD-C3807EF259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Power at intervals of phase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Amplitude at different times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Frequency at different times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Discrete impulses in time order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E8A03 ECLM Page (7 - 9)</a:t>
            </a:r>
          </a:p>
        </p:txBody>
      </p:sp>
    </p:spTree>
    <p:extLst>
      <p:ext uri="{BB962C8B-B14F-4D97-AF65-F5344CB8AC3E}">
        <p14:creationId xmlns:p14="http://schemas.microsoft.com/office/powerpoint/2010/main" val="24475800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E67B8-C9A6-49C5-9524-08A885AD6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factors affect the bandwidth of a transmitted CW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708BBF-2A74-4C60-9554-D65D3AB2E4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IF bandwidth and Q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Modulation index and output power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Keying speed and shape factor (rise and fall time)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E8C12 ECLM Page (8 - 9)</a:t>
            </a:r>
          </a:p>
        </p:txBody>
      </p:sp>
    </p:spTree>
    <p:extLst>
      <p:ext uri="{BB962C8B-B14F-4D97-AF65-F5344CB8AC3E}">
        <p14:creationId xmlns:p14="http://schemas.microsoft.com/office/powerpoint/2010/main" val="93520095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EE08244-B330-718E-A4BE-7232331609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FFEE0-1413-B238-9495-B22BE1731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described by the constellation diagram of a QAM or QPSK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3C0FB-033B-C846-E288-4919DF90B3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How many carriers may be present at the same time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possible phase and amplitude states for each symbol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Frequency response of the signal stream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number of bits used for error correction in the protocol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E8C13</a:t>
            </a:r>
          </a:p>
        </p:txBody>
      </p:sp>
    </p:spTree>
    <p:extLst>
      <p:ext uri="{BB962C8B-B14F-4D97-AF65-F5344CB8AC3E}">
        <p14:creationId xmlns:p14="http://schemas.microsoft.com/office/powerpoint/2010/main" val="45957632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9290038-76B9-3B89-03EF-C7CE6299B0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D08C8-92B5-2DFF-405B-8CB75C290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described by the constellation diagram of a QAM or QPSK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64E3DB-7A63-CD1B-D448-EE779F90F1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How many carriers may be present at the same time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possible phase and amplitude states for each symbol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Frequency response of the signal stream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number of bits used for error correction in the protocol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E8C13</a:t>
            </a:r>
          </a:p>
        </p:txBody>
      </p:sp>
    </p:spTree>
    <p:extLst>
      <p:ext uri="{BB962C8B-B14F-4D97-AF65-F5344CB8AC3E}">
        <p14:creationId xmlns:p14="http://schemas.microsoft.com/office/powerpoint/2010/main" val="107219959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09149F6-0B59-0685-B92F-429EF501D9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17DE5-94CA-76F6-8535-6F9407A34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addresses do nodes have in a mesh network?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541161-2A7E-9F3F-DE68-820FA85B81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Email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Trust server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Internet Protocol (IP)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Talk group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E8C14</a:t>
            </a:r>
          </a:p>
        </p:txBody>
      </p:sp>
    </p:spTree>
    <p:extLst>
      <p:ext uri="{BB962C8B-B14F-4D97-AF65-F5344CB8AC3E}">
        <p14:creationId xmlns:p14="http://schemas.microsoft.com/office/powerpoint/2010/main" val="230105440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39029D5-6BB5-36E4-F752-D47925D838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74C9E-5A7D-9012-956A-EC509B718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addresses do nodes have in a mesh network?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940654-27E7-225E-E973-5154D0952B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Email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Trust server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Internet Protocol (IP)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Talk group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E8C14</a:t>
            </a:r>
          </a:p>
        </p:txBody>
      </p:sp>
    </p:spTree>
    <p:extLst>
      <p:ext uri="{BB962C8B-B14F-4D97-AF65-F5344CB8AC3E}">
        <p14:creationId xmlns:p14="http://schemas.microsoft.com/office/powerpoint/2010/main" val="37721564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0B24878-5B9A-E6FB-6A4D-43B969BE28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1E197-93D1-14AE-2F3C-42D557B1F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technique do individual nodes use to form a mesh network?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01B30-619C-2F74-1394-B096723E64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Forward error correction and Viterbi codes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Acting as store-and-forward digipeaters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Discovery and link establishment protocols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Custom code plugs for the local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trunking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systems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E8C15</a:t>
            </a:r>
          </a:p>
        </p:txBody>
      </p:sp>
    </p:spTree>
    <p:extLst>
      <p:ext uri="{BB962C8B-B14F-4D97-AF65-F5344CB8AC3E}">
        <p14:creationId xmlns:p14="http://schemas.microsoft.com/office/powerpoint/2010/main" val="63206730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AD50A08-7A63-F364-4E9E-9253E1823C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7FE50-A889-BE1E-60B5-75882983B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technique do individual nodes use to form a mesh network?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C5FCD6-444D-3B1A-1950-C9CDBC414C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Forward error correction and Viterbi codes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Acting as store-and-forward digipeaters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Discovery and link establishment protocols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Custom code plugs for the local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trunking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systems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E8C15</a:t>
            </a:r>
          </a:p>
        </p:txBody>
      </p:sp>
    </p:spTree>
    <p:extLst>
      <p:ext uri="{BB962C8B-B14F-4D97-AF65-F5344CB8AC3E}">
        <p14:creationId xmlns:p14="http://schemas.microsoft.com/office/powerpoint/2010/main" val="284424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A0C9DAF-A4EB-F7D9-B33C-23BF4116F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8F39B-8BC4-6364-E893-6F87FB2E7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describes a signal in the time domain?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4339A2-24B8-6AE3-D0A1-3093EDEB74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Power at intervals of phase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Amplitude at different times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Frequency at different times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Discrete impulses in time order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E8A03 ECLM Page (7 - 9)</a:t>
            </a:r>
          </a:p>
        </p:txBody>
      </p:sp>
    </p:spTree>
    <p:extLst>
      <p:ext uri="{BB962C8B-B14F-4D97-AF65-F5344CB8AC3E}">
        <p14:creationId xmlns:p14="http://schemas.microsoft.com/office/powerpoint/2010/main" val="2928877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0C4B1-B876-43A9-BEEB-11987EC00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"dither" with respect to analog -to-digital converters?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8DB760-8BFE-47B9-B2C3-24A9389737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abnormal condition where the converter cannot settle on a value to represent the signal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small amount of noise added to the input signal to allow more precise representation of a signal over time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error caused by irregular quantization step size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method of decimation by randomly skipping samples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E8A04 ECLM Page (6 - 28)</a:t>
            </a:r>
          </a:p>
        </p:txBody>
      </p:sp>
    </p:spTree>
    <p:extLst>
      <p:ext uri="{BB962C8B-B14F-4D97-AF65-F5344CB8AC3E}">
        <p14:creationId xmlns:p14="http://schemas.microsoft.com/office/powerpoint/2010/main" val="4030231672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135</TotalTime>
  <Words>4091</Words>
  <Application>Microsoft Office PowerPoint</Application>
  <PresentationFormat>On-screen Show (4:3)</PresentationFormat>
  <Paragraphs>447</Paragraphs>
  <Slides>76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81" baseType="lpstr">
      <vt:lpstr>Arial</vt:lpstr>
      <vt:lpstr>Calibri</vt:lpstr>
      <vt:lpstr>Gill Sans</vt:lpstr>
      <vt:lpstr>Times New Roman</vt:lpstr>
      <vt:lpstr>Module Theme</vt:lpstr>
      <vt:lpstr>PowerPoint Presentation</vt:lpstr>
      <vt:lpstr>PowerPoint Presentation</vt:lpstr>
      <vt:lpstr>What technique shows that a square wave is made up of a sine wave and its odd harmonics?</vt:lpstr>
      <vt:lpstr>What technique shows that a square wave is made up of a sine wave and its odd harmonics?</vt:lpstr>
      <vt:lpstr>Which of the following is a type of analog-to-digital conversion?</vt:lpstr>
      <vt:lpstr>Which of the following is a type of analog-to-digital conversion?</vt:lpstr>
      <vt:lpstr>Which of the following describes a signal in the time domain?</vt:lpstr>
      <vt:lpstr>Which of the following describes a signal in the time domain?</vt:lpstr>
      <vt:lpstr>What is "dither" with respect to analog -to-digital converters?</vt:lpstr>
      <vt:lpstr>What is "dither" with respect to analog -to-digital converters?</vt:lpstr>
      <vt:lpstr>What is the benefit of making voltage measurements with a true-RMS calculating meter?</vt:lpstr>
      <vt:lpstr>What is the benefit of making voltage measurements with a true-RMS calculating meter?</vt:lpstr>
      <vt:lpstr>What is the approximate ratio of PEP-to-average power in an unprocessed single-sideband phone signal?</vt:lpstr>
      <vt:lpstr>What is the approximate ratio of PEP-to-average power in an unprocessed single-sideband phone signal?</vt:lpstr>
      <vt:lpstr>What determines the PEP-to-average power ratio of an unprocessed single-sideband phone signal?</vt:lpstr>
      <vt:lpstr>What determines the PEP-to-average power ratio of an unprocessed single-sideband phone signal?</vt:lpstr>
      <vt:lpstr>Why are direct or flash conversion analog-to-digital converters used for a software defined radio?</vt:lpstr>
      <vt:lpstr>Why are direct or flash conversion analog-to-digital converters used for a software defined radio?</vt:lpstr>
      <vt:lpstr>How many different input levels can be encoded by an analog-to-digital converter with 8-bit resolution?</vt:lpstr>
      <vt:lpstr>How many different input levels can be encoded by an analog-to-digital converter with 8-bit resolution?</vt:lpstr>
      <vt:lpstr>What is the purpose of a low-pass filter used at the output of a digital-to-analog converter?</vt:lpstr>
      <vt:lpstr>What is the purpose of a low-pass filter used at the output of a digital-to-analog converter?</vt:lpstr>
      <vt:lpstr>Which of the following is a measure of the quality of an analog-to-digital converter?</vt:lpstr>
      <vt:lpstr>Which of the following is a measure of the quality of an analog-to-digital converter?</vt:lpstr>
      <vt:lpstr>What is the modulation index of an FM signal?</vt:lpstr>
      <vt:lpstr>What is the modulation index of an FM signal?</vt:lpstr>
      <vt:lpstr>How does the modulation index of a phase-modulated emission vary with RF carrier frequency?</vt:lpstr>
      <vt:lpstr>How does the modulation index of a phase-modulated emission vary with RF carrier frequency?</vt:lpstr>
      <vt:lpstr>What is the modulation index of an FM phone signal having a maximum frequency deviation of 3000 Hz either side of the carrier frequency if the highest modulating frequency is 1000 Hz?</vt:lpstr>
      <vt:lpstr>What is the modulation index of an FM phone signal having a maximum frequency deviation of 3000 Hz either side of the carrier frequency if the highest modulating frequency is 1000 Hz?</vt:lpstr>
      <vt:lpstr>What is the modulation index of an FM-phone signal having a maximum carrier deviation of plus or minus 6 kHz when modulated with a 2-kHz modulating frequency?</vt:lpstr>
      <vt:lpstr>What is the modulation index of an FM-phone signal having a maximum carrier deviation of plus or minus 6 kHz when modulated with a 2-kHz modulating frequency?</vt:lpstr>
      <vt:lpstr>What is the deviation ratio of an FM-phone signal having a maximum frequency swing of plus-or-minus 5 kHz when the maximum modulation frequency is 3 kHz?</vt:lpstr>
      <vt:lpstr>What is the deviation ratio of an FM-phone signal having a maximum frequency swing of plus-or-minus 5 kHz when the maximum modulation frequency is 3 kHz?</vt:lpstr>
      <vt:lpstr>What is the deviation ratio of an FM-phone signal having a maximum frequency swing of plus or minus 7.5 kHz when the maximum modulation frequency is 3.5 kHz?</vt:lpstr>
      <vt:lpstr>What is the deviation ratio of an FM-phone signal having a maximum frequency swing of plus or minus 7.5 kHz when the maximum modulation frequency is 3.5 kHz?</vt:lpstr>
      <vt:lpstr>Orthogonal Frequency Division Multiplexing is a technique used for which type of amateur communication?</vt:lpstr>
      <vt:lpstr>Orthogonal Frequency Division Multiplexing is a technique used for which type of amateur communication?</vt:lpstr>
      <vt:lpstr>What describes Orthogonal Frequency Division Multiplexing?</vt:lpstr>
      <vt:lpstr>What describes Orthogonal Frequency Division Multiplexing?</vt:lpstr>
      <vt:lpstr>What is deviation ratio?</vt:lpstr>
      <vt:lpstr>What is deviation ratio?</vt:lpstr>
      <vt:lpstr>What is frequency division multiplexing?</vt:lpstr>
      <vt:lpstr>What is frequency division multiplexing?</vt:lpstr>
      <vt:lpstr>What is digital time division multiplexing?</vt:lpstr>
      <vt:lpstr>What is digital time division multiplexing?</vt:lpstr>
      <vt:lpstr>What is Quadrature Amplitude Modulation or QAM?</vt:lpstr>
      <vt:lpstr>What is Quadrature Amplitude Modulation or QAM?</vt:lpstr>
      <vt:lpstr>What is the definition of symbol rate in a digital transmission?</vt:lpstr>
      <vt:lpstr>What is the definition of symbol rate in a digital transmission?</vt:lpstr>
      <vt:lpstr>Why should phase-shifting of a PSK signal be done at the zero crossing of the RF signal?</vt:lpstr>
      <vt:lpstr>Why should phase-shifting of a PSK signal be done at the zero crossing of the RF signal?</vt:lpstr>
      <vt:lpstr>What technique minimizes the bandwidth of a PSK31 signal?</vt:lpstr>
      <vt:lpstr>What technique minimizes the bandwidth of a PSK31 signal?</vt:lpstr>
      <vt:lpstr>What is the approximate  bandwidth of a 13-WPM International Morse Code transmission?</vt:lpstr>
      <vt:lpstr>What is the approximate  bandwidth of a 13-WPM International Morse Code transmission?</vt:lpstr>
      <vt:lpstr>What is the bandwidth of an FT8 signal?</vt:lpstr>
      <vt:lpstr>What is the bandwidth of an FT8 signal?</vt:lpstr>
      <vt:lpstr>What is the bandwidth of a 4800-Hz frequency shift, 9600-baud ASCII FM transmission?</vt:lpstr>
      <vt:lpstr>What is the bandwidth of a 4800-Hz frequency shift, 9600-baud ASCII FM transmission?</vt:lpstr>
      <vt:lpstr>How does ARQ accomplish error correction?</vt:lpstr>
      <vt:lpstr>How does ARQ accomplish error correction?</vt:lpstr>
      <vt:lpstr>Which digital code allows only one bit to change between sequential code values?</vt:lpstr>
      <vt:lpstr>Which digital code allows only one bit to change between sequential code values?</vt:lpstr>
      <vt:lpstr>How may data rate be increased without increasing bandwidth?</vt:lpstr>
      <vt:lpstr>How may data rate be increased without increasing bandwidth?</vt:lpstr>
      <vt:lpstr>What is the relationship between symbol rate and baud?</vt:lpstr>
      <vt:lpstr>What is the relationship between symbol rate and baud?</vt:lpstr>
      <vt:lpstr>What factors affect the bandwidth of a transmitted CW signal?</vt:lpstr>
      <vt:lpstr>What factors affect the bandwidth of a transmitted CW signal?</vt:lpstr>
      <vt:lpstr>What is described by the constellation diagram of a QAM or QPSK signal?</vt:lpstr>
      <vt:lpstr>What is described by the constellation diagram of a QAM or QPSK signal?</vt:lpstr>
      <vt:lpstr>What type of addresses do nodes have in a mesh network?</vt:lpstr>
      <vt:lpstr>What type of addresses do nodes have in a mesh network?</vt:lpstr>
      <vt:lpstr>What technique do individual nodes use to form a mesh network?</vt:lpstr>
      <vt:lpstr>What technique do individual nodes use to form a mesh network?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Eliza Croarkin</cp:lastModifiedBy>
  <cp:revision>12</cp:revision>
  <dcterms:created xsi:type="dcterms:W3CDTF">2014-03-12T18:09:47Z</dcterms:created>
  <dcterms:modified xsi:type="dcterms:W3CDTF">2024-06-26T19:00:30Z</dcterms:modified>
</cp:coreProperties>
</file>